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ter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10" d="100"/>
          <a:sy n="110" d="100"/>
        </p:scale>
        <p:origin x="68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813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8025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7200" y="7753832"/>
            <a:ext cx="2686050" cy="419100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9" y="890349"/>
            <a:ext cx="7556421" cy="23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HealthTrack: Revolutionizing Healthcare Through Technology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440245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HealthTrack is a groundbreaking telemedicine platform that aims to democratize healthcare access, improve patient care, and optimize administrative efficiency. We are building a future where healthcare is convenient, accessible, and connected.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126123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410" y="6133743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6109216"/>
            <a:ext cx="212062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n-US" sz="2200" b="1" kern="0" spc="-36" dirty="0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Cavin Otieno</a:t>
            </a:r>
            <a:br>
              <a:rPr lang="en-US" sz="2200" b="1" kern="0" spc="-36" dirty="0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</a:br>
            <a:r>
              <a:rPr lang="en-US" b="1" dirty="0"/>
              <a:t>Join Us on Our Mission to Revolutionize Healthcare!</a:t>
            </a:r>
            <a:endParaRPr lang="en-US" dirty="0"/>
          </a:p>
          <a:p>
            <a:pPr lvl="0"/>
            <a:r>
              <a:rPr lang="en-US" dirty="0"/>
              <a:t>Contact: otienocavin@gmail.com | +254715169531</a:t>
            </a:r>
          </a:p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50526"/>
            <a:ext cx="6252686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HealthTrack Team</a:t>
            </a:r>
            <a:endParaRPr lang="en-US" sz="4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47030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26409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Lead</a:t>
            </a:r>
            <a:endParaRPr lang="en-US" sz="2450" dirty="0"/>
          </a:p>
        </p:txBody>
      </p:sp>
      <p:sp>
        <p:nvSpPr>
          <p:cNvPr id="6" name="Text 2"/>
          <p:cNvSpPr/>
          <p:nvPr/>
        </p:nvSpPr>
        <p:spPr>
          <a:xfrm>
            <a:off x="6280190" y="3790117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Cavin Otieno Ouma - Senior Python Developer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247030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326409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Backend Development</a:t>
            </a:r>
            <a:endParaRPr lang="en-US" sz="2450" dirty="0"/>
          </a:p>
        </p:txBody>
      </p:sp>
      <p:sp>
        <p:nvSpPr>
          <p:cNvPr id="9" name="Text 4"/>
          <p:cNvSpPr/>
          <p:nvPr/>
        </p:nvSpPr>
        <p:spPr>
          <a:xfrm>
            <a:off x="10228421" y="3790117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Cavin Otieno Ouma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19636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990153"/>
            <a:ext cx="3160990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 Development</a:t>
            </a:r>
            <a:endParaRPr lang="en-US" sz="2450" dirty="0"/>
          </a:p>
        </p:txBody>
      </p:sp>
      <p:sp>
        <p:nvSpPr>
          <p:cNvPr id="12" name="Text 6"/>
          <p:cNvSpPr/>
          <p:nvPr/>
        </p:nvSpPr>
        <p:spPr>
          <a:xfrm>
            <a:off x="6280190" y="6516172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Cavin Otieno Ouma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8421" y="5196364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28421" y="599015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UI/UX Designer</a:t>
            </a:r>
            <a:endParaRPr lang="en-US" sz="2450" dirty="0"/>
          </a:p>
        </p:txBody>
      </p:sp>
      <p:sp>
        <p:nvSpPr>
          <p:cNvPr id="15" name="Text 8"/>
          <p:cNvSpPr/>
          <p:nvPr/>
        </p:nvSpPr>
        <p:spPr>
          <a:xfrm>
            <a:off x="10228421" y="6516172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Cavin Otieno Ouma</a:t>
            </a:r>
            <a:endParaRPr lang="en-US" sz="175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90417" y="7383925"/>
            <a:ext cx="2943225" cy="800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4184"/>
            <a:ext cx="9463207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Addressing the Gaps in Healthcare</a:t>
            </a:r>
            <a:endParaRPr lang="en-US" sz="4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27434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5766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Access Barriers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793790" y="5683687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Limited access to quality healthcare is a major challenge for many patients, especially those in rural areas or underserved communities.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327434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15778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Inefficient Processes</a:t>
            </a:r>
            <a:endParaRPr lang="en-US" sz="2450" dirty="0"/>
          </a:p>
        </p:txBody>
      </p:sp>
      <p:sp>
        <p:nvSpPr>
          <p:cNvPr id="8" name="Text 4"/>
          <p:cNvSpPr/>
          <p:nvPr/>
        </p:nvSpPr>
        <p:spPr>
          <a:xfrm>
            <a:off x="5254704" y="5683806"/>
            <a:ext cx="41208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healthcare systems often struggle with cumbersome appointment scheduling, documentation, and communication processes.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327434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15766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Fragmentation</a:t>
            </a:r>
            <a:endParaRPr lang="en-US" sz="2450" dirty="0"/>
          </a:p>
        </p:txBody>
      </p:sp>
      <p:sp>
        <p:nvSpPr>
          <p:cNvPr id="11" name="Text 6"/>
          <p:cNvSpPr/>
          <p:nvPr/>
        </p:nvSpPr>
        <p:spPr>
          <a:xfrm>
            <a:off x="9715738" y="5683687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Lack of integration between healthcare providers, patients, and administrative systems creates inefficiencies and delays.</a:t>
            </a:r>
            <a:endParaRPr lang="en-US" sz="175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90417" y="7383925"/>
            <a:ext cx="2943225" cy="800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8396" y="728782"/>
            <a:ext cx="7680008" cy="1437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00" b="1" kern="0" spc="-9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HealthTrack: A Comprehensive Solution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6218396" y="2715458"/>
            <a:ext cx="365998" cy="365998"/>
          </a:xfrm>
          <a:prstGeom prst="roundRect">
            <a:avLst>
              <a:gd name="adj" fmla="val 2400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3468" y="2715458"/>
            <a:ext cx="2875717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Virtual Consultations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793468" y="3200162"/>
            <a:ext cx="3160395" cy="1338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 with doctors and specialists across Kenya, even in remote areas, for instant and personalized care.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2937" y="2715458"/>
            <a:ext cx="365998" cy="365998"/>
          </a:xfrm>
          <a:prstGeom prst="roundRect">
            <a:avLst>
              <a:gd name="adj" fmla="val 2400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738009" y="2715458"/>
            <a:ext cx="3160395" cy="718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Appointment Management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0738009" y="3559493"/>
            <a:ext cx="3160395" cy="1338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Schedule appointments with ease, receive timely reminders, and manage your healthcare needs from anywhere.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8396" y="5342573"/>
            <a:ext cx="365998" cy="365998"/>
          </a:xfrm>
          <a:prstGeom prst="roundRect">
            <a:avLst>
              <a:gd name="adj" fmla="val 2400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793468" y="5342573"/>
            <a:ext cx="2875717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Digital Prescriptions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6793468" y="5827276"/>
            <a:ext cx="3160395" cy="1673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 your prescriptions electronically, eliminating the need for trips to the pharmacy and ensuring convenient access to medications.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162937" y="5342573"/>
            <a:ext cx="365998" cy="365998"/>
          </a:xfrm>
          <a:prstGeom prst="roundRect">
            <a:avLst>
              <a:gd name="adj" fmla="val 2400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738009" y="5342573"/>
            <a:ext cx="2875717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Centralized Records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0738009" y="5827276"/>
            <a:ext cx="3160395" cy="1004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Keep all your medical information safe and organized, accessible anytime, anywhere.</a:t>
            </a:r>
            <a:endParaRPr lang="en-US" sz="16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90417" y="7383925"/>
            <a:ext cx="2943225" cy="800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5636"/>
            <a:ext cx="8259961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Features for Diverse Users</a:t>
            </a:r>
            <a:endParaRPr lang="en-US" sz="4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0888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33912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Patients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793790" y="586513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Easy appointment booking, secure messaging, virtual consultations, medical record access.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50888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339239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Doctors</a:t>
            </a:r>
            <a:endParaRPr lang="en-US" sz="2450" dirty="0"/>
          </a:p>
        </p:txBody>
      </p:sp>
      <p:sp>
        <p:nvSpPr>
          <p:cNvPr id="8" name="Text 4"/>
          <p:cNvSpPr/>
          <p:nvPr/>
        </p:nvSpPr>
        <p:spPr>
          <a:xfrm>
            <a:off x="5254704" y="5865257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to patient records, seamless scheduling, digital prescription issuance, secure messaging.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50888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33912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Admins</a:t>
            </a:r>
            <a:endParaRPr lang="en-US" sz="2450" dirty="0"/>
          </a:p>
        </p:txBody>
      </p:sp>
      <p:sp>
        <p:nvSpPr>
          <p:cNvPr id="11" name="Text 6"/>
          <p:cNvSpPr/>
          <p:nvPr/>
        </p:nvSpPr>
        <p:spPr>
          <a:xfrm>
            <a:off x="9715738" y="586513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management, system monitoring, data analytics, report generation, security control.</a:t>
            </a:r>
            <a:endParaRPr lang="en-US" sz="175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90417" y="7383925"/>
            <a:ext cx="2943225" cy="800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1263" y="458510"/>
            <a:ext cx="5005268" cy="571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b="1" kern="0" spc="-72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Robust Technology Stack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1482" y="1361718"/>
            <a:ext cx="1333262" cy="12487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05607" y="1982391"/>
            <a:ext cx="84773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b="1" kern="0" spc="-3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780836" y="1660684"/>
            <a:ext cx="2283857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kern="0" spc="-36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780836" y="2045732"/>
            <a:ext cx="653069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React.js, a popular JavaScript library, powers a dynamic and responsive user interface.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4656177" y="2621637"/>
            <a:ext cx="9351526" cy="11430"/>
          </a:xfrm>
          <a:prstGeom prst="roundRect">
            <a:avLst>
              <a:gd name="adj" fmla="val 610361"/>
            </a:avLst>
          </a:prstGeom>
          <a:solidFill>
            <a:srgbClr val="C6BDD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4851" y="2651879"/>
            <a:ext cx="2666524" cy="124872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1201" y="3110151"/>
            <a:ext cx="113586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b="1" kern="0" spc="-3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5447467" y="2950845"/>
            <a:ext cx="2283857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kern="0" spc="-36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Backend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5447467" y="3335893"/>
            <a:ext cx="588811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 with Express.js provides robust server-side logic and data processing.</a:t>
            </a:r>
            <a:endParaRPr lang="en-US" sz="1300" dirty="0"/>
          </a:p>
        </p:txBody>
      </p:sp>
      <p:sp>
        <p:nvSpPr>
          <p:cNvPr id="12" name="Shape 8"/>
          <p:cNvSpPr/>
          <p:nvPr/>
        </p:nvSpPr>
        <p:spPr>
          <a:xfrm>
            <a:off x="5322808" y="3911798"/>
            <a:ext cx="8684895" cy="11430"/>
          </a:xfrm>
          <a:prstGeom prst="roundRect">
            <a:avLst>
              <a:gd name="adj" fmla="val 610361"/>
            </a:avLst>
          </a:prstGeom>
          <a:solidFill>
            <a:srgbClr val="C6BDD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8220" y="3942040"/>
            <a:ext cx="3999905" cy="124872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1439" y="4400312"/>
            <a:ext cx="113348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b="1" kern="0" spc="-3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6114217" y="4241006"/>
            <a:ext cx="2283857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kern="0" spc="-36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Database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6114217" y="4626054"/>
            <a:ext cx="5341620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MySQL ensures secure and efficient storage of structured patient data.</a:t>
            </a:r>
            <a:endParaRPr lang="en-US" sz="1300" dirty="0"/>
          </a:p>
        </p:txBody>
      </p:sp>
      <p:sp>
        <p:nvSpPr>
          <p:cNvPr id="17" name="Shape 12"/>
          <p:cNvSpPr/>
          <p:nvPr/>
        </p:nvSpPr>
        <p:spPr>
          <a:xfrm>
            <a:off x="5989558" y="5201960"/>
            <a:ext cx="8018145" cy="11430"/>
          </a:xfrm>
          <a:prstGeom prst="roundRect">
            <a:avLst>
              <a:gd name="adj" fmla="val 610361"/>
            </a:avLst>
          </a:prstGeom>
          <a:solidFill>
            <a:srgbClr val="C6BDDA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1589" y="5232202"/>
            <a:ext cx="5333167" cy="1248728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94296" y="5690473"/>
            <a:ext cx="107752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b="1" kern="0" spc="-3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1600" dirty="0"/>
          </a:p>
        </p:txBody>
      </p:sp>
      <p:sp>
        <p:nvSpPr>
          <p:cNvPr id="20" name="Text 14"/>
          <p:cNvSpPr/>
          <p:nvPr/>
        </p:nvSpPr>
        <p:spPr>
          <a:xfrm>
            <a:off x="6780848" y="5531168"/>
            <a:ext cx="2283857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kern="0" spc="-36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Cloud Services</a:t>
            </a:r>
            <a:endParaRPr lang="en-US" sz="1750" dirty="0"/>
          </a:p>
        </p:txBody>
      </p:sp>
      <p:sp>
        <p:nvSpPr>
          <p:cNvPr id="21" name="Text 15"/>
          <p:cNvSpPr/>
          <p:nvPr/>
        </p:nvSpPr>
        <p:spPr>
          <a:xfrm>
            <a:off x="6780848" y="5916216"/>
            <a:ext cx="5302925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AWS offers scalable hosting, storage, and other cloud-based services.</a:t>
            </a:r>
            <a:endParaRPr lang="en-US" sz="1300" dirty="0"/>
          </a:p>
        </p:txBody>
      </p:sp>
      <p:sp>
        <p:nvSpPr>
          <p:cNvPr id="22" name="Shape 16"/>
          <p:cNvSpPr/>
          <p:nvPr/>
        </p:nvSpPr>
        <p:spPr>
          <a:xfrm>
            <a:off x="6656189" y="6492121"/>
            <a:ext cx="7351514" cy="11430"/>
          </a:xfrm>
          <a:prstGeom prst="roundRect">
            <a:avLst>
              <a:gd name="adj" fmla="val 610361"/>
            </a:avLst>
          </a:prstGeom>
          <a:solidFill>
            <a:srgbClr val="C6BDDA"/>
          </a:solidFill>
          <a:ln/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839" y="6522363"/>
            <a:ext cx="6666548" cy="1248728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3891082" y="6980634"/>
            <a:ext cx="113824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b="1" kern="0" spc="-33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</a:t>
            </a:r>
            <a:endParaRPr lang="en-US" sz="1600" dirty="0"/>
          </a:p>
        </p:txBody>
      </p:sp>
      <p:sp>
        <p:nvSpPr>
          <p:cNvPr id="25" name="Text 18"/>
          <p:cNvSpPr/>
          <p:nvPr/>
        </p:nvSpPr>
        <p:spPr>
          <a:xfrm>
            <a:off x="7447478" y="6688455"/>
            <a:ext cx="2283857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kern="0" spc="-36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Security</a:t>
            </a:r>
            <a:endParaRPr lang="en-US" sz="1750" dirty="0"/>
          </a:p>
        </p:txBody>
      </p:sp>
      <p:sp>
        <p:nvSpPr>
          <p:cNvPr id="26" name="Text 19"/>
          <p:cNvSpPr/>
          <p:nvPr/>
        </p:nvSpPr>
        <p:spPr>
          <a:xfrm>
            <a:off x="7447478" y="7073503"/>
            <a:ext cx="6435566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kern="0" spc="-2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 for secure authentication and SSL for encrypted communication ensure data protection.</a:t>
            </a:r>
            <a:endParaRPr lang="en-US" sz="1300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90417" y="7383925"/>
            <a:ext cx="2943225" cy="800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7200" y="7753832"/>
            <a:ext cx="2686050" cy="419100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519" y="1092041"/>
            <a:ext cx="7023497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kern="0" spc="-9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Differentiating HealthTrack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26519" y="2116931"/>
            <a:ext cx="3741777" cy="2572583"/>
          </a:xfrm>
          <a:prstGeom prst="roundRect">
            <a:avLst>
              <a:gd name="adj" fmla="val 338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1665" y="2332077"/>
            <a:ext cx="285452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Comprehensive Suite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41665" y="2813447"/>
            <a:ext cx="3311485" cy="1660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Combines appointment scheduling, virtual consultations, digital prescriptions, and centralized medical records for a complete solution.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75823" y="2116931"/>
            <a:ext cx="3741777" cy="2572583"/>
          </a:xfrm>
          <a:prstGeom prst="roundRect">
            <a:avLst>
              <a:gd name="adj" fmla="val 338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90968" y="2332077"/>
            <a:ext cx="3107412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Customizable Workflows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90968" y="2813447"/>
            <a:ext cx="3311485" cy="9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Tailored functionalities for patients, doctors, and administrators cater to specific needs.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6519" y="4897041"/>
            <a:ext cx="3741777" cy="2240399"/>
          </a:xfrm>
          <a:prstGeom prst="roundRect">
            <a:avLst>
              <a:gd name="adj" fmla="val 389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1665" y="5112187"/>
            <a:ext cx="285452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Granular Tracking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41665" y="5593556"/>
            <a:ext cx="3311485" cy="1328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Unique system to monitor user interactions, medical processes, and system health, enabling real-time insights.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675823" y="4897041"/>
            <a:ext cx="3741777" cy="2240399"/>
          </a:xfrm>
          <a:prstGeom prst="roundRect">
            <a:avLst>
              <a:gd name="adj" fmla="val 389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890968" y="5112187"/>
            <a:ext cx="285452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User-Friendly Design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890968" y="5593556"/>
            <a:ext cx="3311485" cy="9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Simple and intuitive UI/UX design ensures easy navigation and accessibility for all users.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5636"/>
            <a:ext cx="8202573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 Sustainable Business Model</a:t>
            </a:r>
            <a:endParaRPr lang="en-US" sz="4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0888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33912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Freemium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793790" y="586513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Basic features and consultations are free, while premium subscriptions unlock advanced functionalities.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50888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339239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Partnerships</a:t>
            </a:r>
            <a:endParaRPr lang="en-US" sz="2450" dirty="0"/>
          </a:p>
        </p:txBody>
      </p:sp>
      <p:sp>
        <p:nvSpPr>
          <p:cNvPr id="8" name="Text 4"/>
          <p:cNvSpPr/>
          <p:nvPr/>
        </p:nvSpPr>
        <p:spPr>
          <a:xfrm>
            <a:off x="5254704" y="5865257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Collaborations with hospitals, clinics, and insurance companies expand reach and revenue.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50888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33912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Pay-per-Use</a:t>
            </a:r>
            <a:endParaRPr lang="en-US" sz="2450" dirty="0"/>
          </a:p>
        </p:txBody>
      </p:sp>
      <p:sp>
        <p:nvSpPr>
          <p:cNvPr id="11" name="Text 6"/>
          <p:cNvSpPr/>
          <p:nvPr/>
        </p:nvSpPr>
        <p:spPr>
          <a:xfrm>
            <a:off x="9715738" y="586513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Charges for specific services like detailed reporting, advanced analytics, and customized integrations.</a:t>
            </a:r>
            <a:endParaRPr lang="en-US" sz="175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87200" y="7753832"/>
            <a:ext cx="268605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92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7200" y="7753832"/>
            <a:ext cx="2686050" cy="419100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90813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Unlocking a Vast Market Opportunity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2803565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kern="0" spc="-118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91.2B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3012519" y="383536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Market Size (2023)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793790" y="43613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global telemedicine market is rapidly expanding.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518071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kern="0" spc="-118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380B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3012519" y="654986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Projected Size (2030)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793790" y="70758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Reaching a massive USD 380 billion by 2030.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8919"/>
            <a:ext cx="8920520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 Strategic Roadmap for Success</a:t>
            </a:r>
            <a:endParaRPr lang="en-US" sz="4900" dirty="0"/>
          </a:p>
        </p:txBody>
      </p:sp>
      <p:sp>
        <p:nvSpPr>
          <p:cNvPr id="3" name="Shape 1"/>
          <p:cNvSpPr/>
          <p:nvPr/>
        </p:nvSpPr>
        <p:spPr>
          <a:xfrm>
            <a:off x="793790" y="3402330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</p:sp>
      <p:sp>
        <p:nvSpPr>
          <p:cNvPr id="4" name="Shape 2"/>
          <p:cNvSpPr/>
          <p:nvPr/>
        </p:nvSpPr>
        <p:spPr>
          <a:xfrm>
            <a:off x="2876669" y="3402330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</p:sp>
      <p:sp>
        <p:nvSpPr>
          <p:cNvPr id="5" name="Shape 3"/>
          <p:cNvSpPr/>
          <p:nvPr/>
        </p:nvSpPr>
        <p:spPr>
          <a:xfrm>
            <a:off x="2636758" y="314717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815471" y="3215164"/>
            <a:ext cx="15275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5"/>
          <p:cNvSpPr/>
          <p:nvPr/>
        </p:nvSpPr>
        <p:spPr>
          <a:xfrm>
            <a:off x="1261348" y="4423053"/>
            <a:ext cx="326112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Phase 1: Build &amp; Launch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1020604" y="4949071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Development of core functionalities: appointments, consultations, prescriptions, digital records, and MVP release for pilot testing.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299841" y="3402330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</p:sp>
      <p:sp>
        <p:nvSpPr>
          <p:cNvPr id="10" name="Shape 8"/>
          <p:cNvSpPr/>
          <p:nvPr/>
        </p:nvSpPr>
        <p:spPr>
          <a:xfrm>
            <a:off x="7059930" y="314717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12687" y="3215164"/>
            <a:ext cx="20478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900" dirty="0"/>
          </a:p>
        </p:txBody>
      </p:sp>
      <p:sp>
        <p:nvSpPr>
          <p:cNvPr id="12" name="Text 10"/>
          <p:cNvSpPr/>
          <p:nvPr/>
        </p:nvSpPr>
        <p:spPr>
          <a:xfrm>
            <a:off x="5582483" y="4423053"/>
            <a:ext cx="346531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Phase 2: Expand &amp; Refine</a:t>
            </a:r>
            <a:endParaRPr lang="en-US" sz="2450" dirty="0"/>
          </a:p>
        </p:txBody>
      </p:sp>
      <p:sp>
        <p:nvSpPr>
          <p:cNvPr id="13" name="Text 11"/>
          <p:cNvSpPr/>
          <p:nvPr/>
        </p:nvSpPr>
        <p:spPr>
          <a:xfrm>
            <a:off x="5443776" y="4949071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 of advanced features: payment gateway, analytics, reporting, and expansion to hospitals and clinics.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11723013" y="3402330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C6BDDA"/>
          </a:solidFill>
          <a:ln/>
        </p:spPr>
      </p:sp>
      <p:sp>
        <p:nvSpPr>
          <p:cNvPr id="15" name="Shape 13"/>
          <p:cNvSpPr/>
          <p:nvPr/>
        </p:nvSpPr>
        <p:spPr>
          <a:xfrm>
            <a:off x="11483102" y="314717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1635978" y="3215164"/>
            <a:ext cx="204430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900" dirty="0"/>
          </a:p>
        </p:txBody>
      </p:sp>
      <p:sp>
        <p:nvSpPr>
          <p:cNvPr id="17" name="Text 15"/>
          <p:cNvSpPr/>
          <p:nvPr/>
        </p:nvSpPr>
        <p:spPr>
          <a:xfrm>
            <a:off x="10178891" y="442305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Phase 3: Global Reach</a:t>
            </a:r>
            <a:endParaRPr lang="en-US" sz="2450" dirty="0"/>
          </a:p>
        </p:txBody>
      </p:sp>
      <p:sp>
        <p:nvSpPr>
          <p:cNvPr id="18" name="Text 16"/>
          <p:cNvSpPr/>
          <p:nvPr/>
        </p:nvSpPr>
        <p:spPr>
          <a:xfrm>
            <a:off x="9866948" y="4949071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Launch of mobile application, global expansion with multilingual support, and continued innovation.</a:t>
            </a:r>
            <a:endParaRPr lang="en-US" sz="175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0417" y="7383925"/>
            <a:ext cx="2943225" cy="8001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614</Words>
  <Application>Microsoft Office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Petrona Bold</vt:lpstr>
      <vt:lpstr>Calibri</vt:lpstr>
      <vt:lpstr>Inter</vt:lpstr>
      <vt:lpstr>Arial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Cavin Otieno</cp:lastModifiedBy>
  <cp:revision>14</cp:revision>
  <dcterms:created xsi:type="dcterms:W3CDTF">2024-11-20T09:47:05Z</dcterms:created>
  <dcterms:modified xsi:type="dcterms:W3CDTF">2024-11-20T10:33:34Z</dcterms:modified>
</cp:coreProperties>
</file>